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Source Sans Pr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jFq6u1mPNFZDL04FZByLWtc8U1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Idea: Fold the triangle onto itself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Refine your workflow in small increments.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Just focusing on code but other tools / methods can help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3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3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3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3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3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3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4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jecteuler.net/problem=1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ook.pythontips.com/en/latest/enumerat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atwikkansal/wtfpyth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st.github.com/wojteklu/73c6914cc446146b8b533c0988cf8d2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Clean Code</a:t>
            </a:r>
            <a:endParaRPr/>
          </a:p>
        </p:txBody>
      </p:sp>
      <p:sp>
        <p:nvSpPr>
          <p:cNvPr id="67" name="Google Shape;67;p1"/>
          <p:cNvSpPr txBox="1"/>
          <p:nvPr/>
        </p:nvSpPr>
        <p:spPr>
          <a:xfrm>
            <a:off x="2137250" y="2774164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Boston University CS 506 - Lance Galletti</a:t>
            </a:r>
            <a:endParaRPr b="0" i="0" sz="18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7  4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7  4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40" name="Google Shape;140;p12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46" name="Google Shape;146;p13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311700" y="1266325"/>
            <a:ext cx="85206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In the above example the max path sum in 3 + 7 + 4 + 9 = 23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311700" y="1266325"/>
            <a:ext cx="85206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In the above example the max path sum in 3 + 7 + 4 + 9 = 23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Brute Force: Find all paths and get the max.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000000"/>
                </a:solidFill>
              </a:rPr>
              <a:t>Source: </a:t>
            </a:r>
            <a:r>
              <a:rPr lang="en" sz="1200" u="sng">
                <a:solidFill>
                  <a:srgbClr val="00968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https://projecteuler.net/problem=18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Example: Max Path Sum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311700" y="1152475"/>
            <a:ext cx="28785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Our Algorithm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586900" y="1152475"/>
            <a:ext cx="177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4 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6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8 5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2573813" y="1152475"/>
            <a:ext cx="177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7 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6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8 5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2584675" y="1152475"/>
            <a:ext cx="1777800" cy="21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13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8  5 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2573825" y="1209025"/>
            <a:ext cx="17778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20 19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16 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5" name="Google Shape;175;p17"/>
          <p:cNvCxnSpPr/>
          <p:nvPr/>
        </p:nvCxnSpPr>
        <p:spPr>
          <a:xfrm flipH="1">
            <a:off x="3333625" y="1935100"/>
            <a:ext cx="75300" cy="1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3514525" y="1950200"/>
            <a:ext cx="906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7"/>
          <p:cNvSpPr txBox="1"/>
          <p:nvPr/>
        </p:nvSpPr>
        <p:spPr>
          <a:xfrm>
            <a:off x="3108900" y="1686000"/>
            <a:ext cx="33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3572900" y="1686000"/>
            <a:ext cx="33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7"/>
          <p:cNvCxnSpPr/>
          <p:nvPr/>
        </p:nvCxnSpPr>
        <p:spPr>
          <a:xfrm flipH="1">
            <a:off x="3190200" y="22405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3341888" y="2278300"/>
            <a:ext cx="528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7"/>
          <p:cNvCxnSpPr/>
          <p:nvPr/>
        </p:nvCxnSpPr>
        <p:spPr>
          <a:xfrm flipH="1">
            <a:off x="3546400" y="22405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17"/>
          <p:cNvCxnSpPr/>
          <p:nvPr/>
        </p:nvCxnSpPr>
        <p:spPr>
          <a:xfrm>
            <a:off x="3711675" y="2259400"/>
            <a:ext cx="528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17"/>
          <p:cNvSpPr/>
          <p:nvPr/>
        </p:nvSpPr>
        <p:spPr>
          <a:xfrm>
            <a:off x="3274525" y="2259400"/>
            <a:ext cx="398100" cy="407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446176" y="3111375"/>
            <a:ext cx="2033100" cy="1989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7"/>
          <p:cNvCxnSpPr>
            <a:endCxn id="184" idx="1"/>
          </p:cNvCxnSpPr>
          <p:nvPr/>
        </p:nvCxnSpPr>
        <p:spPr>
          <a:xfrm flipH="1">
            <a:off x="2743917" y="2332601"/>
            <a:ext cx="601200" cy="1070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7"/>
          <p:cNvCxnSpPr>
            <a:endCxn id="184" idx="7"/>
          </p:cNvCxnSpPr>
          <p:nvPr/>
        </p:nvCxnSpPr>
        <p:spPr>
          <a:xfrm>
            <a:off x="3624135" y="2347601"/>
            <a:ext cx="557400" cy="1055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2197500" y="3570975"/>
            <a:ext cx="25566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max(10 + 4, 7 + 4)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flipH="1">
            <a:off x="2897625" y="25461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17"/>
          <p:cNvCxnSpPr/>
          <p:nvPr/>
        </p:nvCxnSpPr>
        <p:spPr>
          <a:xfrm flipH="1">
            <a:off x="3274525" y="2546088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17"/>
          <p:cNvCxnSpPr/>
          <p:nvPr/>
        </p:nvCxnSpPr>
        <p:spPr>
          <a:xfrm flipH="1">
            <a:off x="3756950" y="2546088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17"/>
          <p:cNvCxnSpPr/>
          <p:nvPr/>
        </p:nvCxnSpPr>
        <p:spPr>
          <a:xfrm>
            <a:off x="3137425" y="2538450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" name="Google Shape;192;p17"/>
          <p:cNvCxnSpPr/>
          <p:nvPr/>
        </p:nvCxnSpPr>
        <p:spPr>
          <a:xfrm>
            <a:off x="3591700" y="2523125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7"/>
          <p:cNvCxnSpPr/>
          <p:nvPr/>
        </p:nvCxnSpPr>
        <p:spPr>
          <a:xfrm>
            <a:off x="4003063" y="2557350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" name="Google Shape;194;p17"/>
          <p:cNvSpPr txBox="1"/>
          <p:nvPr/>
        </p:nvSpPr>
        <p:spPr>
          <a:xfrm>
            <a:off x="2119300" y="2538450"/>
            <a:ext cx="727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max(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4100050" y="2538450"/>
            <a:ext cx="330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271700" y="2538450"/>
            <a:ext cx="727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23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311700" y="2291800"/>
            <a:ext cx="85206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50" y="1640775"/>
            <a:ext cx="3701800" cy="28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225" y="1890813"/>
            <a:ext cx="4643075" cy="23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10 4  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 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7 7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20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20"/>
          <p:cNvSpPr txBox="1"/>
          <p:nvPr/>
        </p:nvSpPr>
        <p:spPr>
          <a:xfrm>
            <a:off x="5711725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7289238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10 4  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 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7 7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21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21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p21"/>
          <p:cNvCxnSpPr>
            <a:stCxn id="228" idx="2"/>
          </p:cNvCxnSpPr>
          <p:nvPr/>
        </p:nvCxnSpPr>
        <p:spPr>
          <a:xfrm>
            <a:off x="6399675" y="3598075"/>
            <a:ext cx="4869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" name="Google Shape;234;p21"/>
          <p:cNvCxnSpPr>
            <a:stCxn id="229" idx="2"/>
          </p:cNvCxnSpPr>
          <p:nvPr/>
        </p:nvCxnSpPr>
        <p:spPr>
          <a:xfrm flipH="1">
            <a:off x="7436750" y="3598075"/>
            <a:ext cx="456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5" name="Google Shape;235;p21"/>
          <p:cNvSpPr txBox="1"/>
          <p:nvPr/>
        </p:nvSpPr>
        <p:spPr>
          <a:xfrm>
            <a:off x="6680375" y="3895825"/>
            <a:ext cx="974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10 7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5711725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7289238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5711725" y="359807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10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7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4044900" y="2830300"/>
            <a:ext cx="10542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10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7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 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6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12 11 6  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7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b="0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 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6 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13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4044900" y="2830300"/>
            <a:ext cx="10542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23"/>
          <p:cNvCxnSpPr>
            <a:stCxn id="252" idx="2"/>
          </p:cNvCxnSpPr>
          <p:nvPr/>
        </p:nvCxnSpPr>
        <p:spPr>
          <a:xfrm>
            <a:off x="6399675" y="3598075"/>
            <a:ext cx="4869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23"/>
          <p:cNvCxnSpPr>
            <a:stCxn id="253" idx="2"/>
          </p:cNvCxnSpPr>
          <p:nvPr/>
        </p:nvCxnSpPr>
        <p:spPr>
          <a:xfrm flipH="1">
            <a:off x="7436750" y="3598075"/>
            <a:ext cx="456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7" name="Google Shape;257;p23"/>
          <p:cNvSpPr txBox="1"/>
          <p:nvPr/>
        </p:nvSpPr>
        <p:spPr>
          <a:xfrm>
            <a:off x="6471950" y="3895825"/>
            <a:ext cx="14208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12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13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8" name="Google Shape;258;p23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23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23"/>
          <p:cNvSpPr txBox="1"/>
          <p:nvPr/>
        </p:nvSpPr>
        <p:spPr>
          <a:xfrm>
            <a:off x="5711725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7289238" y="2888025"/>
            <a:ext cx="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5711725" y="359807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steps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311700" y="2859075"/>
            <a:ext cx="8520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myfold</a:t>
            </a:r>
            <a:r>
              <a:rPr lang="en"/>
              <a:t>(xs, acc)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option1 = </a:t>
            </a:r>
            <a:r>
              <a:rPr b="1" lang="en"/>
              <a:t>map2</a:t>
            </a:r>
            <a:r>
              <a:rPr lang="en"/>
              <a:t>( [0, acc...], xs,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x + y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option2 = </a:t>
            </a:r>
            <a:r>
              <a:rPr b="1" lang="en"/>
              <a:t>map2</a:t>
            </a:r>
            <a:r>
              <a:rPr lang="en"/>
              <a:t>( [acc…, 0], xs,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x + y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r>
              <a:rPr b="1" lang="en"/>
              <a:t>return</a:t>
            </a:r>
            <a:r>
              <a:rPr lang="en"/>
              <a:t> </a:t>
            </a:r>
            <a:r>
              <a:rPr b="1" lang="en"/>
              <a:t>map2</a:t>
            </a:r>
            <a:r>
              <a:rPr lang="en"/>
              <a:t>( option1, option2,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if</a:t>
            </a:r>
            <a:r>
              <a:rPr lang="en"/>
              <a:t> x &gt; y </a:t>
            </a:r>
            <a:r>
              <a:rPr b="1" lang="en"/>
              <a:t>then</a:t>
            </a:r>
            <a:r>
              <a:rPr lang="en"/>
              <a:t> x </a:t>
            </a:r>
            <a:r>
              <a:rPr b="1" lang="en"/>
              <a:t>else</a:t>
            </a:r>
            <a:r>
              <a:rPr lang="en"/>
              <a:t> y 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 txBox="1"/>
          <p:nvPr>
            <p:ph idx="1" type="body"/>
          </p:nvPr>
        </p:nvSpPr>
        <p:spPr>
          <a:xfrm>
            <a:off x="311700" y="1266325"/>
            <a:ext cx="85206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76" name="Google Shape;276;p25"/>
          <p:cNvSpPr txBox="1"/>
          <p:nvPr>
            <p:ph idx="1" type="body"/>
          </p:nvPr>
        </p:nvSpPr>
        <p:spPr>
          <a:xfrm>
            <a:off x="311700" y="1423325"/>
            <a:ext cx="35406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myfolder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├── main.py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└── data.txt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nums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"../data.txt"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"w+"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lines = f.readlines()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lines: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nums += [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(x)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line.split(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","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(nums))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data.txt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0,1,2,3,4</a:t>
            </a:r>
            <a:endParaRPr sz="2100"/>
          </a:p>
        </p:txBody>
      </p:sp>
      <p:sp>
        <p:nvSpPr>
          <p:cNvPr id="277" name="Google Shape;277;p25"/>
          <p:cNvSpPr txBox="1"/>
          <p:nvPr/>
        </p:nvSpPr>
        <p:spPr>
          <a:xfrm>
            <a:off x="5580475" y="2730275"/>
            <a:ext cx="30114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“10”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“0”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311700" y="1373825"/>
            <a:ext cx="33189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BB0066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balance):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.balance = balance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is_overdrawn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.balance &lt; 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myBank = Bank(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myBank.is_overdrawn 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"OVERDRAWN"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"ALL GOOD"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376150" y="2550875"/>
            <a:ext cx="3318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“OVERDRAWN”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“ALL GOOD”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4826277" y="1464925"/>
            <a:ext cx="41229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some_string = 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"what"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some_dict = {}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i, some_dict[i]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enumerate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(some_string):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i = 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(some_dict)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826263" y="3219525"/>
            <a:ext cx="34299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“{}”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“{0: 'w', 1: 'h', 2: 'a', 3: 't'}”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506538" y="1671200"/>
            <a:ext cx="3811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6F42C1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6F42C1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i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496338" y="3219525"/>
            <a:ext cx="3171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“0”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“0 1 2 3”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4826275" y="4480325"/>
            <a:ext cx="3540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https://book.pythontips.com/en/latest/enumerate.html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2654113" y="1229425"/>
            <a:ext cx="38973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row = [</a:t>
            </a:r>
            <a:r>
              <a:rPr lang="en" sz="13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 * 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row i['', '', '']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 = [row] * 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[['', '', ''], ['', '', ''], ['', '', '']]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['', '', '']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''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en" sz="13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"X"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(board)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73A49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2592588" y="3557800"/>
            <a:ext cx="3897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“[['X', '', ''], ['', '', ''], ['', '', '']]”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“[['', '', ''], ['', '', ''], ['', '', '']]”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“[['X', '', ''], ['X', '', ''], ['X', '', '']]”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307" name="Google Shape;307;p29"/>
          <p:cNvSpPr txBox="1"/>
          <p:nvPr>
            <p:ph idx="1" type="body"/>
          </p:nvPr>
        </p:nvSpPr>
        <p:spPr>
          <a:xfrm>
            <a:off x="311700" y="1411900"/>
            <a:ext cx="51540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funcs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results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some_func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funcs.append(some_func)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results.append(some_func())  </a:t>
            </a:r>
            <a:r>
              <a:rPr lang="en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note the function call here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funcs_results = [func()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func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funcs]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(results) </a:t>
            </a:r>
            <a:r>
              <a:rPr lang="en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[0,1,2]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(funcs_results)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73A49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465697" y="2461000"/>
            <a:ext cx="32415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“[0,1,2]”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“[2,2,2]”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Prints “[]”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“Software Systems get replaced not when they wear out but when they crumble under their own weight because they have become too complex”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988" y="2210388"/>
            <a:ext cx="4434025" cy="24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find more such Python examples here [1]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https://github.com/satwikkansal/wtfpython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Does this Occur?</a:t>
            </a:r>
            <a:endParaRPr/>
          </a:p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vocabulary + grammar != poetry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analysis of the code itself - not just algorithms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Gems of Clean Code</a:t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311700" y="707400"/>
            <a:ext cx="8520600" cy="4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Before writing code ask “How will someone use this (or part of this) code?”. Minimize side effects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one thing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Compartmentalize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Down Approach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Bottom up Approach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Solve the problem first - then improve / refine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Boring code is good code: keep it simple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 Binding: start vague and refine (don’t commit to specificity)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functions with small bodies &gt; one function with large body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soundness by reading your code before testing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Runtime should include the time it takes you to write the code correctly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Clean Code</a:t>
            </a:r>
            <a:endParaRPr/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'Clean code' by Robert C. Martin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Github Gist Summary of the Book: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https://gist.github.com/wojteklu/73c6914cc446146b8b533c0988cf8d29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Look into Functional Programming</a:t>
            </a:r>
            <a:endParaRPr/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311700" y="1266325"/>
            <a:ext cx="85206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“Functional Programs are mathematical expressions that are evaluated and reasoned about much like ordinary mathematical functions. As a result, these expressions are simple to analyze and compose for large-scale programs”</a:t>
            </a:r>
            <a:endParaRPr/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4225" y="2265975"/>
            <a:ext cx="4339575" cy="2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 txBox="1"/>
          <p:nvPr/>
        </p:nvSpPr>
        <p:spPr>
          <a:xfrm>
            <a:off x="311700" y="2910568"/>
            <a:ext cx="44340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Combinators on Lists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 example coding exercise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Combinators on Lists</a:t>
            </a:r>
            <a:endParaRPr/>
          </a:p>
        </p:txBody>
      </p:sp>
      <p:sp>
        <p:nvSpPr>
          <p:cNvPr id="113" name="Google Shape;113;p8"/>
          <p:cNvSpPr txBox="1"/>
          <p:nvPr/>
        </p:nvSpPr>
        <p:spPr>
          <a:xfrm>
            <a:off x="311700" y="1152475"/>
            <a:ext cx="85206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xs = [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map(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	 lam(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=&gt;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 ) 	=	[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)]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Ex: 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map(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	 lam(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=&gt;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% 2 ) 	= 	[1, 0, 1, 0, 1]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Foldleft - idea of consuming the list via an accumulator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Ex: 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foldleft( 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 init,  lam(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  =&gt;  f(</a:t>
            </a:r>
            <a:r>
              <a:rPr b="0" i="0" lang="en" sz="16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  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5242900" y="2954650"/>
            <a:ext cx="3900900" cy="2130000"/>
          </a:xfrm>
          <a:prstGeom prst="rect">
            <a:avLst/>
          </a:prstGeom>
          <a:noFill/>
          <a:ln cap="flat" cmpd="sng" w="9525">
            <a:solidFill>
              <a:srgbClr val="611B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foldleft( </a:t>
            </a:r>
            <a:r>
              <a:rPr b="0" i="0" lang="en" sz="17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b="0"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0, lam(</a:t>
            </a:r>
            <a:r>
              <a:rPr b="0" i="0" lang="en" sz="17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 =&gt; </a:t>
            </a:r>
            <a:r>
              <a:rPr b="0" i="0" lang="en" sz="17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acc )</a:t>
            </a:r>
            <a:endParaRPr b="0" i="0" sz="17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0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0 + 1 = 1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1 + 4 = 5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5 + 9 = 14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14 + 16 = 30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30 + 25 = 55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55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09225" y="3704000"/>
            <a:ext cx="2521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init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b="0" i="0" lang="en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b="0" i="0" lang="en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2449775" y="3636175"/>
            <a:ext cx="25215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b="0" i="0" lang="en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b="0" i="0" lang="en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b="0" i="0" lang="en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acc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Combinators on Lists</a:t>
            </a:r>
            <a:endParaRPr/>
          </a:p>
        </p:txBody>
      </p:sp>
      <p:sp>
        <p:nvSpPr>
          <p:cNvPr id="122" name="Google Shape;122;p9"/>
          <p:cNvSpPr txBox="1"/>
          <p:nvPr>
            <p:ph idx="1" type="body"/>
          </p:nvPr>
        </p:nvSpPr>
        <p:spPr>
          <a:xfrm>
            <a:off x="311700" y="1266325"/>
            <a:ext cx="85206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[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		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[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=&gt; 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) 	= 	[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Ex: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=&gt; 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*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 	=	 [  1,  8,  27,  64,  125  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Foldleft2 - 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consume both lists (like foldleft on zip)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Ex: 	foldleft2(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 1,  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acc)    =&gt;    acc * 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/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)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 * (1 / 1) = 1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 * (4 / 2) = 2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2 * (9 / 3) = 6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6 * (16 / 4) = 24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24 * (25 / 5) = 120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Return 120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